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he-IL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8D672D6-5D12-476A-A5CD-7D31C29ECDCE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ED32EA2-2A10-4857-882A-6939739BB64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eX46Ap9wCg" TargetMode="External"/><Relationship Id="rId2" Type="http://schemas.openxmlformats.org/officeDocument/2006/relationships/hyperlink" Target="https://www.youtube.com/watch?v=VBAXFpRw1x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7-KEx5jUr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6000" dirty="0" smtClean="0"/>
              <a:t>בטיחות בדרכים ליום כיפור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253621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he-IL" sz="3000" dirty="0"/>
              <a:t>יום הכיפורים הוא יום מועד בו מושבתים מרבית כלי </a:t>
            </a:r>
            <a:r>
              <a:rPr lang="he-IL" sz="3000" dirty="0" smtClean="0"/>
              <a:t>הרכב, הכבישים </a:t>
            </a:r>
            <a:r>
              <a:rPr lang="he-IL" sz="3000" dirty="0"/>
              <a:t>כמעט ריקים מתנועת כלי רכב ממונעים </a:t>
            </a:r>
            <a:r>
              <a:rPr lang="he-IL" sz="3000" dirty="0" smtClean="0"/>
              <a:t>ולכן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he-IL" sz="3000" dirty="0" smtClean="0">
                <a:solidFill>
                  <a:srgbClr val="FF0000"/>
                </a:solidFill>
              </a:rPr>
              <a:t>בוחרים </a:t>
            </a:r>
            <a:r>
              <a:rPr lang="he-IL" sz="3000" dirty="0">
                <a:solidFill>
                  <a:srgbClr val="FF0000"/>
                </a:solidFill>
              </a:rPr>
              <a:t>הרבה מאוד ילדים וילדות לרכוב על האופניים </a:t>
            </a:r>
            <a:r>
              <a:rPr lang="he-IL" sz="3000" dirty="0" smtClean="0">
                <a:solidFill>
                  <a:srgbClr val="FF0000"/>
                </a:solidFill>
              </a:rPr>
              <a:t>ביום זה </a:t>
            </a:r>
            <a:r>
              <a:rPr lang="he-IL" sz="3000" dirty="0">
                <a:solidFill>
                  <a:srgbClr val="FF0000"/>
                </a:solidFill>
              </a:rPr>
              <a:t>בכבישים בישובים ובערים.</a:t>
            </a:r>
          </a:p>
          <a:p>
            <a:pPr algn="ctr">
              <a:lnSpc>
                <a:spcPct val="150000"/>
              </a:lnSpc>
            </a:pPr>
            <a:endParaRPr lang="he-IL" sz="30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000" dirty="0" smtClean="0"/>
              <a:t>בטיחות בדרכים ליום כיפור</a:t>
            </a:r>
            <a:endParaRPr lang="he-IL" sz="5000" dirty="0"/>
          </a:p>
        </p:txBody>
      </p:sp>
    </p:spTree>
    <p:extLst>
      <p:ext uri="{BB962C8B-B14F-4D97-AF65-F5344CB8AC3E}">
        <p14:creationId xmlns:p14="http://schemas.microsoft.com/office/powerpoint/2010/main" val="240296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3000" dirty="0" smtClean="0"/>
              <a:t>ביום כיפור הכביש </a:t>
            </a:r>
            <a:r>
              <a:rPr lang="he-IL" sz="3000" dirty="0"/>
              <a:t>נועד למעבר כלי </a:t>
            </a:r>
            <a:r>
              <a:rPr lang="he-IL" sz="3000" dirty="0" smtClean="0"/>
              <a:t>רכב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he-IL" sz="3000" dirty="0" smtClean="0"/>
              <a:t>ונעים עליו </a:t>
            </a:r>
            <a:r>
              <a:rPr lang="he-IL" sz="3000" dirty="0"/>
              <a:t>כלי רכב פרטיים ורכבי בטחון שנוסעים במהירות </a:t>
            </a:r>
            <a:r>
              <a:rPr lang="he-IL" sz="3000" dirty="0" smtClean="0"/>
              <a:t>על מנת </a:t>
            </a:r>
            <a:r>
              <a:rPr lang="he-IL" sz="3000" dirty="0"/>
              <a:t>להושיט </a:t>
            </a:r>
            <a:r>
              <a:rPr lang="he-IL" sz="3000" dirty="0" smtClean="0"/>
              <a:t>עזרה.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he-IL" sz="3000" dirty="0" smtClean="0">
                <a:solidFill>
                  <a:srgbClr val="FF0000"/>
                </a:solidFill>
              </a:rPr>
              <a:t>ולכן </a:t>
            </a:r>
            <a:r>
              <a:rPr lang="he-IL" sz="3000" dirty="0">
                <a:solidFill>
                  <a:srgbClr val="FF0000"/>
                </a:solidFill>
              </a:rPr>
              <a:t>יש לשמור על כל כללי הבטיחות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000" dirty="0">
                <a:solidFill>
                  <a:srgbClr val="FF0000"/>
                </a:solidFill>
              </a:rPr>
              <a:t>ולהימנע מלהפתיע את הנהגים או להפריע להם בנהיגתם.</a:t>
            </a:r>
          </a:p>
          <a:p>
            <a:pPr algn="ctr">
              <a:lnSpc>
                <a:spcPct val="150000"/>
              </a:lnSpc>
            </a:pPr>
            <a:endParaRPr lang="he-IL" sz="30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5000" dirty="0">
                <a:solidFill>
                  <a:prstClr val="white"/>
                </a:solidFill>
              </a:rPr>
              <a:t>בטיחות בדרכים ליום כיפור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962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44074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אופניים הם כלי </a:t>
            </a:r>
            <a:r>
              <a:rPr lang="he-IL" sz="2800" dirty="0" smtClean="0"/>
              <a:t>רכב יעיל ומהיר.</a:t>
            </a:r>
            <a:endParaRPr lang="he-IL" sz="2800" dirty="0"/>
          </a:p>
          <a:p>
            <a:pPr>
              <a:lnSpc>
                <a:spcPct val="150000"/>
              </a:lnSpc>
            </a:pPr>
            <a:r>
              <a:rPr lang="he-IL" sz="2800" dirty="0"/>
              <a:t>הם אינם מזהמים את האוויר, אינם </a:t>
            </a:r>
            <a:r>
              <a:rPr lang="he-IL" sz="2800" dirty="0" smtClean="0"/>
              <a:t>מרעישים ומשפרים </a:t>
            </a:r>
            <a:r>
              <a:rPr lang="he-IL" sz="2800" dirty="0"/>
              <a:t>את </a:t>
            </a:r>
            <a:r>
              <a:rPr lang="he-IL" sz="2800" dirty="0" smtClean="0"/>
              <a:t>הכושר הגופני.</a:t>
            </a:r>
          </a:p>
          <a:p>
            <a:pPr>
              <a:lnSpc>
                <a:spcPct val="150000"/>
              </a:lnSpc>
            </a:pPr>
            <a:r>
              <a:rPr lang="he-IL" sz="2800" dirty="0" smtClean="0"/>
              <a:t>הם תופסים </a:t>
            </a:r>
            <a:r>
              <a:rPr lang="he-IL" sz="2800" dirty="0"/>
              <a:t>שטח קטן ממכוניות </a:t>
            </a:r>
            <a:r>
              <a:rPr lang="he-IL" sz="2800" dirty="0" smtClean="0"/>
              <a:t>אך </a:t>
            </a:r>
            <a:r>
              <a:rPr lang="he-IL" sz="2800" dirty="0"/>
              <a:t>הרכיבה </a:t>
            </a:r>
            <a:r>
              <a:rPr lang="he-IL" sz="2800" dirty="0" smtClean="0"/>
              <a:t>עליהם מלווה בסכנות.</a:t>
            </a:r>
          </a:p>
          <a:p>
            <a:pPr>
              <a:lnSpc>
                <a:spcPct val="150000"/>
              </a:lnSpc>
            </a:pPr>
            <a:r>
              <a:rPr lang="he-IL" sz="2800" dirty="0" smtClean="0"/>
              <a:t>יש </a:t>
            </a:r>
            <a:r>
              <a:rPr lang="he-IL" sz="2800" dirty="0"/>
              <a:t>להקפיד על רכיבה בטוחה ועל תקינות האופניים.</a:t>
            </a:r>
          </a:p>
          <a:p>
            <a:pPr>
              <a:lnSpc>
                <a:spcPct val="150000"/>
              </a:lnSpc>
            </a:pPr>
            <a:endParaRPr lang="he-IL" sz="2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5000" dirty="0" smtClean="0"/>
              <a:t>אופניים</a:t>
            </a:r>
            <a:endParaRPr lang="he-IL" sz="5000" dirty="0"/>
          </a:p>
        </p:txBody>
      </p:sp>
    </p:spTree>
    <p:extLst>
      <p:ext uri="{BB962C8B-B14F-4D97-AF65-F5344CB8AC3E}">
        <p14:creationId xmlns:p14="http://schemas.microsoft.com/office/powerpoint/2010/main" val="9668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0999" y="1700808"/>
            <a:ext cx="8407893" cy="4407408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he-IL" sz="2500" dirty="0" smtClean="0"/>
              <a:t>יש </a:t>
            </a:r>
            <a:r>
              <a:rPr lang="he-IL" sz="2500" dirty="0"/>
              <a:t>לרכוב בצד הימני של הכביש.</a:t>
            </a:r>
          </a:p>
          <a:p>
            <a:pPr marL="502920" indent="-457200">
              <a:buFont typeface="+mj-lt"/>
              <a:buAutoNum type="arabicPeriod"/>
            </a:pPr>
            <a:r>
              <a:rPr lang="he-IL" sz="2500" dirty="0" smtClean="0"/>
              <a:t>אין </a:t>
            </a:r>
            <a:r>
              <a:rPr lang="he-IL" sz="2500" dirty="0"/>
              <a:t>לרכוב בדרכים בינעירוניות.</a:t>
            </a:r>
          </a:p>
          <a:p>
            <a:pPr marL="502920" indent="-457200">
              <a:buFont typeface="+mj-lt"/>
              <a:buAutoNum type="arabicPeriod"/>
            </a:pPr>
            <a:r>
              <a:rPr lang="he-IL" sz="2500" dirty="0" smtClean="0">
                <a:solidFill>
                  <a:srgbClr val="FF0000"/>
                </a:solidFill>
              </a:rPr>
              <a:t>חבישת </a:t>
            </a:r>
            <a:r>
              <a:rPr lang="he-IL" sz="2500" dirty="0">
                <a:solidFill>
                  <a:srgbClr val="FF0000"/>
                </a:solidFill>
              </a:rPr>
              <a:t>קסדה הינה חובה</a:t>
            </a:r>
            <a:r>
              <a:rPr lang="he-IL" sz="2500" dirty="0"/>
              <a:t>.</a:t>
            </a:r>
          </a:p>
          <a:p>
            <a:pPr marL="502920" indent="-457200">
              <a:buFont typeface="+mj-lt"/>
              <a:buAutoNum type="arabicPeriod"/>
            </a:pPr>
            <a:r>
              <a:rPr lang="he-IL" sz="2500" dirty="0" smtClean="0"/>
              <a:t>יש </a:t>
            </a:r>
            <a:r>
              <a:rPr lang="he-IL" sz="2500" dirty="0"/>
              <a:t>לוודא שהאופניים תקינים.</a:t>
            </a:r>
          </a:p>
          <a:p>
            <a:pPr marL="502920" indent="-457200">
              <a:buFont typeface="+mj-lt"/>
              <a:buAutoNum type="arabicPeriod"/>
            </a:pPr>
            <a:r>
              <a:rPr lang="he-IL" sz="2500" dirty="0" smtClean="0"/>
              <a:t>יש </a:t>
            </a:r>
            <a:r>
              <a:rPr lang="he-IL" sz="2500" dirty="0"/>
              <a:t>להצמיד </a:t>
            </a:r>
            <a:r>
              <a:rPr lang="he-IL" sz="2500" dirty="0" smtClean="0"/>
              <a:t>בזמן </a:t>
            </a:r>
            <a:r>
              <a:rPr lang="he-IL" sz="2500" dirty="0"/>
              <a:t>החשיכה </a:t>
            </a:r>
            <a:r>
              <a:rPr lang="he-IL" sz="2500" dirty="0" smtClean="0"/>
              <a:t>מחזיר </a:t>
            </a:r>
            <a:r>
              <a:rPr lang="he-IL" sz="2500" dirty="0"/>
              <a:t>אור לרגל </a:t>
            </a:r>
            <a:r>
              <a:rPr lang="he-IL" sz="2500" dirty="0" smtClean="0"/>
              <a:t>וליד של גוף </a:t>
            </a:r>
            <a:r>
              <a:rPr lang="he-IL" sz="2500" dirty="0"/>
              <a:t>הרוכב </a:t>
            </a:r>
            <a:r>
              <a:rPr lang="he-IL" sz="2500" dirty="0" smtClean="0"/>
              <a:t>בנוסף על </a:t>
            </a:r>
            <a:r>
              <a:rPr lang="he-IL" sz="2500" dirty="0"/>
              <a:t>הקסדה ועל הנעליים</a:t>
            </a:r>
            <a:r>
              <a:rPr lang="he-IL" sz="2500" dirty="0" smtClean="0"/>
              <a:t>.</a:t>
            </a:r>
          </a:p>
          <a:p>
            <a:pPr marL="502920" indent="-457200">
              <a:buFont typeface="+mj-lt"/>
              <a:buAutoNum type="arabicPeriod"/>
            </a:pPr>
            <a:r>
              <a:rPr lang="he-IL" sz="2500" dirty="0">
                <a:solidFill>
                  <a:srgbClr val="FF0000"/>
                </a:solidFill>
              </a:rPr>
              <a:t>אביזרי בטיחות לרכיבה נכונה:</a:t>
            </a:r>
            <a:r>
              <a:rPr lang="he-IL" sz="2500" dirty="0"/>
              <a:t>  פעמון , מנגנון בלימה יעיל להאטה ועצירה, מחזיר אור אדום על אחורי האופניים, פנס קבוע מלפנים, מחזיר אור בין החישורים ומחזירי אור על הדוושות.</a:t>
            </a:r>
          </a:p>
          <a:p>
            <a:pPr marL="502920" indent="-457200">
              <a:buFont typeface="+mj-lt"/>
              <a:buAutoNum type="arabicPeriod"/>
            </a:pPr>
            <a:endParaRPr lang="he-IL" sz="2500" dirty="0"/>
          </a:p>
          <a:p>
            <a:pPr marL="502920" indent="-457200">
              <a:buFont typeface="+mj-lt"/>
              <a:buAutoNum type="arabicPeriod"/>
            </a:pPr>
            <a:endParaRPr lang="he-IL" sz="25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500" b="1" dirty="0" smtClean="0">
                <a:solidFill>
                  <a:srgbClr val="FF0000"/>
                </a:solidFill>
              </a:rPr>
              <a:t>כללי בטיחות לרכיבה על אופניים</a:t>
            </a:r>
            <a:endParaRPr lang="he-IL" sz="4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3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he-IL" sz="2500" dirty="0" smtClean="0"/>
              <a:t>רוכבי </a:t>
            </a:r>
            <a:r>
              <a:rPr lang="he-IL" sz="2500" dirty="0"/>
              <a:t>האופניים חייבים להתחשב בהולכי הרגל שגם הם נוהגים ללכת על הכביש ביום הכיפורים ולעיתים דעתם מוסחת בגלל הצום והעייפות.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he-IL" sz="2500" dirty="0" smtClean="0"/>
              <a:t>קסדה </a:t>
            </a:r>
            <a:r>
              <a:rPr lang="he-IL" sz="2500" dirty="0"/>
              <a:t>מפחיתה פגיעות ראש.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he-IL" sz="2500" dirty="0" smtClean="0"/>
              <a:t>יש </a:t>
            </a:r>
            <a:r>
              <a:rPr lang="he-IL" sz="2500" dirty="0"/>
              <a:t>לרכוב במקומות מוסדרים לדוגמא: שבילי אופניים, פארקים ועוד.</a:t>
            </a:r>
          </a:p>
          <a:p>
            <a:pPr>
              <a:lnSpc>
                <a:spcPct val="150000"/>
              </a:lnSpc>
            </a:pPr>
            <a:endParaRPr lang="he-IL" sz="2500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>
                <a:solidFill>
                  <a:srgbClr val="FF0000"/>
                </a:solidFill>
              </a:rPr>
              <a:t>זכרו!</a:t>
            </a:r>
            <a:endParaRPr lang="he-IL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8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e-IL" b="1" u="sng" dirty="0">
                <a:solidFill>
                  <a:srgbClr val="FF0000"/>
                </a:solidFill>
              </a:rPr>
              <a:t>לכיתות א'-ב'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he-IL" dirty="0" smtClean="0"/>
              <a:t>כל </a:t>
            </a:r>
            <a:r>
              <a:rPr lang="he-IL" dirty="0"/>
              <a:t>ראש חובש קסדה – </a:t>
            </a:r>
            <a:r>
              <a:rPr lang="en-US" dirty="0"/>
              <a:t>YouTube 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://www.youtube.com/watch?v=VBAXFpRw1xY</a:t>
            </a:r>
            <a:endParaRPr lang="en-US" dirty="0"/>
          </a:p>
          <a:p>
            <a:endParaRPr lang="he-IL" dirty="0" smtClean="0"/>
          </a:p>
          <a:p>
            <a:r>
              <a:rPr lang="he-IL" dirty="0" err="1" smtClean="0"/>
              <a:t>הקונצונים</a:t>
            </a:r>
            <a:r>
              <a:rPr lang="he-IL" dirty="0"/>
              <a:t>: רכיבה על אופניים - ערוץ הופ! - </a:t>
            </a:r>
            <a:r>
              <a:rPr lang="en-US" dirty="0"/>
              <a:t>YouTube</a:t>
            </a:r>
          </a:p>
          <a:p>
            <a:pPr marL="45720" indent="0">
              <a:buNone/>
            </a:pP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://www.youtube.com/watch?v=PeX46Ap9wCg</a:t>
            </a:r>
            <a:endParaRPr lang="en-US" dirty="0"/>
          </a:p>
          <a:p>
            <a:pPr marL="45720" indent="0">
              <a:buNone/>
            </a:pPr>
            <a:endParaRPr lang="he-IL" dirty="0" smtClean="0"/>
          </a:p>
          <a:p>
            <a:pPr marL="45720" indent="0">
              <a:buNone/>
            </a:pPr>
            <a:r>
              <a:rPr lang="he-IL" b="1" u="sng" dirty="0">
                <a:solidFill>
                  <a:srgbClr val="FF0000"/>
                </a:solidFill>
              </a:rPr>
              <a:t>לכיתות </a:t>
            </a:r>
            <a:r>
              <a:rPr lang="he-IL" b="1" u="sng" dirty="0" smtClean="0">
                <a:solidFill>
                  <a:srgbClr val="FF0000"/>
                </a:solidFill>
              </a:rPr>
              <a:t>ג'-ד'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he-IL" dirty="0"/>
              <a:t>ד"ר </a:t>
            </a:r>
            <a:r>
              <a:rPr lang="en-US" dirty="0"/>
              <a:t>X </a:t>
            </a:r>
            <a:r>
              <a:rPr lang="he-IL" dirty="0"/>
              <a:t>רכיבה בטוחה – </a:t>
            </a:r>
            <a:r>
              <a:rPr lang="en-US" dirty="0"/>
              <a:t>YouTube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www.youtube.com/watch?v=T7-KEx5jUrQ</a:t>
            </a:r>
            <a:endParaRPr lang="he-IL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קישור </a:t>
            </a:r>
            <a:r>
              <a:rPr lang="he-IL" dirty="0" err="1" smtClean="0"/>
              <a:t>לסירטונים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875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שת">
  <a:themeElements>
    <a:clrScheme name="רשת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רשת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רשת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18</TotalTime>
  <Words>212</Words>
  <Application>Microsoft Office PowerPoint</Application>
  <PresentationFormat>‫הצגה על המסך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רשת</vt:lpstr>
      <vt:lpstr>בטיחות בדרכים ליום כיפור</vt:lpstr>
      <vt:lpstr>בטיחות בדרכים ליום כיפור</vt:lpstr>
      <vt:lpstr>בטיחות בדרכים ליום כיפור</vt:lpstr>
      <vt:lpstr>אופניים</vt:lpstr>
      <vt:lpstr>כללי בטיחות לרכיבה על אופניים</vt:lpstr>
      <vt:lpstr>זכרו!</vt:lpstr>
      <vt:lpstr>קישור לסירטונים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בטיחות בדרכים ליום כיפור</dc:title>
  <dc:creator>lidan</dc:creator>
  <cp:lastModifiedBy>lidan</cp:lastModifiedBy>
  <cp:revision>3</cp:revision>
  <dcterms:created xsi:type="dcterms:W3CDTF">2015-09-20T05:58:15Z</dcterms:created>
  <dcterms:modified xsi:type="dcterms:W3CDTF">2015-09-20T06:17:17Z</dcterms:modified>
</cp:coreProperties>
</file>