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82" r:id="rId7"/>
    <p:sldId id="283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8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416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42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96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87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6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306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73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59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611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C5546-6B58-4572-9C2D-687073BBA224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84A3-A994-48C6-913D-A8443CD41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37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l/url?sa=i&amp;rct=j&amp;q=&amp;esrc=s&amp;frm=1&amp;source=images&amp;cd=&amp;cad=rja&amp;docid=QMJFCQKldOlyhM&amp;tbnid=hZznGh-JY5oflM:&amp;ved=0CAUQjRw&amp;url=http://www.visualarts.co.il/studio.asp?type%3Dilustration%26ARTISTID%3D434&amp;ei=1gOjUtXnIMSP0AXf_oCACQ&amp;bvm=bv.57752919,d.d2k&amp;psig=AFQjCNEgSbSuGe2SlQ7Jc7F0B-yLk5ix4w&amp;ust=138650144217772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www.google.co.il/url?sa=i&amp;rct=j&amp;q=&amp;esrc=s&amp;frm=1&amp;source=images&amp;cd=&amp;cad=rja&amp;docid=wWoas9hmWhtYpM&amp;tbnid=W7BQ91rbp0f32M:&amp;ved=0CAUQjRw&amp;url=http://www.yadla5.org.il/comp-1-byalik.htm&amp;ei=SASjUsueGqSW0AWWgIHoCA&amp;bvm=bv.57752919,d.d2k&amp;psig=AFQjCNEgSbSuGe2SlQ7Jc7F0B-yLk5ix4w&amp;ust=13865014421777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il/url?sa=i&amp;rct=j&amp;q=&amp;esrc=s&amp;frm=1&amp;source=images&amp;cd=&amp;cad=rja&amp;docid=Bv9OcNUA2npG9M&amp;tbnid=D_lPjQLo_M6_UM:&amp;ved=0CAUQjRw&amp;url=http://www.tapuz.co.il/forums2008/viewmsg.aspx?forumid%3D2026%26messageid%3D158207903&amp;ei=fceiUuLCI6SY0QXg9YGoCQ&amp;psig=AFQjCNGTKmC93yymwo4gm__PWh-Oev3AKg&amp;ust=1386485861681567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1857375" y="571501"/>
            <a:ext cx="8877300" cy="177165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חיים נחמן ביאליק</a:t>
            </a:r>
            <a:endParaRPr lang="he-IL" sz="8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הסבר ענן 8"/>
          <p:cNvSpPr/>
          <p:nvPr/>
        </p:nvSpPr>
        <p:spPr>
          <a:xfrm>
            <a:off x="485774" y="3648076"/>
            <a:ext cx="6543676" cy="2409824"/>
          </a:xfrm>
          <a:prstGeom prst="cloudCallout">
            <a:avLst>
              <a:gd name="adj1" fmla="val 42952"/>
              <a:gd name="adj2" fmla="val -989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/>
              <a:t>י' בטבת </a:t>
            </a:r>
          </a:p>
          <a:p>
            <a:pPr algn="ctr"/>
            <a:r>
              <a:rPr lang="he-IL" sz="2400"/>
              <a:t>הוא יום ההולדת של המשורר הלאומי- </a:t>
            </a:r>
            <a:r>
              <a:rPr lang="he-IL" sz="2400" b="1"/>
              <a:t>חַיִים  נַחְמָן  בִּיַאלִיק </a:t>
            </a:r>
            <a:endParaRPr lang="he-IL" sz="24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9" y="3752849"/>
            <a:ext cx="1819219" cy="220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603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תמונה 4" descr="תמונה שמכילה טקסט, איש, מקורה, אדם&#10;&#10;התיאור נוצר באופן אוטומטי"/>
          <p:cNvPicPr>
            <a:picLocks noChangeAspect="1"/>
          </p:cNvPicPr>
          <p:nvPr/>
        </p:nvPicPr>
        <p:blipFill rotWithShape="1">
          <a:blip r:embed="rId2"/>
          <a:srcRect b="50120"/>
          <a:stretch/>
        </p:blipFill>
        <p:spPr>
          <a:xfrm>
            <a:off x="445911" y="1071563"/>
            <a:ext cx="3693207" cy="4267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תמונה 3" descr="תמונה שמכילה טקסט&#10;&#10;התיאור נוצר באופן אוטומט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89" y="1838035"/>
            <a:ext cx="7164200" cy="35652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25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2390775"/>
            <a:ext cx="38290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הסבר ענן 3"/>
          <p:cNvSpPr/>
          <p:nvPr/>
        </p:nvSpPr>
        <p:spPr>
          <a:xfrm>
            <a:off x="8391525" y="533400"/>
            <a:ext cx="2876550" cy="1857375"/>
          </a:xfrm>
          <a:prstGeom prst="cloudCallout">
            <a:avLst>
              <a:gd name="adj1" fmla="val -109575"/>
              <a:gd name="adj2" fmla="val 624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/>
              <a:t>המשורר חיים נחמן ביאליק נולד בכפר </a:t>
            </a:r>
            <a:r>
              <a:rPr lang="he-IL" dirty="0" err="1"/>
              <a:t>ראדי</a:t>
            </a:r>
            <a:r>
              <a:rPr lang="he-IL" dirty="0"/>
              <a:t> שבאוקראינה בשנת 1873.</a:t>
            </a:r>
            <a:endParaRPr lang="en-US" dirty="0"/>
          </a:p>
        </p:txBody>
      </p:sp>
      <p:sp>
        <p:nvSpPr>
          <p:cNvPr id="5" name="הסבר ענן 4"/>
          <p:cNvSpPr/>
          <p:nvPr/>
        </p:nvSpPr>
        <p:spPr>
          <a:xfrm>
            <a:off x="8153400" y="2743199"/>
            <a:ext cx="3638550" cy="1819275"/>
          </a:xfrm>
          <a:prstGeom prst="cloudCallout">
            <a:avLst>
              <a:gd name="adj1" fmla="val -93431"/>
              <a:gd name="adj2" fmla="val -386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/>
              <a:t>מגיל צעיר אהב ביאליק לקרוא ולמוד וגם לכתוב שירים.</a:t>
            </a:r>
            <a:endParaRPr lang="en-US" dirty="0"/>
          </a:p>
          <a:p>
            <a:pPr algn="r"/>
            <a:r>
              <a:rPr lang="he-IL" dirty="0"/>
              <a:t>שירו הראשון של ביאליק  "אל הציפור" </a:t>
            </a:r>
          </a:p>
        </p:txBody>
      </p:sp>
      <p:sp>
        <p:nvSpPr>
          <p:cNvPr id="6" name="הסבר ענן 5"/>
          <p:cNvSpPr/>
          <p:nvPr/>
        </p:nvSpPr>
        <p:spPr>
          <a:xfrm>
            <a:off x="342900" y="695326"/>
            <a:ext cx="3714750" cy="1352550"/>
          </a:xfrm>
          <a:prstGeom prst="cloudCallout">
            <a:avLst>
              <a:gd name="adj1" fmla="val 80706"/>
              <a:gd name="adj2" fmla="val 1158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/>
              <a:t>בשנת 1924 עלה לארץ ישראל והתיישב בתל אביב עם אשתו מניה.</a:t>
            </a:r>
            <a:endParaRPr lang="en-US" dirty="0"/>
          </a:p>
        </p:txBody>
      </p:sp>
      <p:sp>
        <p:nvSpPr>
          <p:cNvPr id="7" name="הסבר ענן 6"/>
          <p:cNvSpPr/>
          <p:nvPr/>
        </p:nvSpPr>
        <p:spPr>
          <a:xfrm>
            <a:off x="342900" y="2924175"/>
            <a:ext cx="3019425" cy="1304925"/>
          </a:xfrm>
          <a:prstGeom prst="cloudCallout">
            <a:avLst>
              <a:gd name="adj1" fmla="val 103142"/>
              <a:gd name="adj2" fmla="val -4406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dirty="0"/>
              <a:t>התפרסם כשהיה בן 18.</a:t>
            </a:r>
          </a:p>
        </p:txBody>
      </p:sp>
      <p:sp>
        <p:nvSpPr>
          <p:cNvPr id="9" name="הסבר ענן 8"/>
          <p:cNvSpPr/>
          <p:nvPr/>
        </p:nvSpPr>
        <p:spPr>
          <a:xfrm>
            <a:off x="981075" y="4895850"/>
            <a:ext cx="3371850" cy="1790700"/>
          </a:xfrm>
          <a:prstGeom prst="cloudCallout">
            <a:avLst>
              <a:gd name="adj1" fmla="val 72670"/>
              <a:gd name="adj2" fmla="val -1229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dirty="0"/>
              <a:t>בשנות חייו בארץ כתב שירים וסיפורים. ביאליק אהב ילדים אף שלא היו לו ילדים משלו.</a:t>
            </a:r>
            <a:endParaRPr lang="en-US" dirty="0"/>
          </a:p>
        </p:txBody>
      </p:sp>
      <p:sp>
        <p:nvSpPr>
          <p:cNvPr id="10" name="הסבר ענן 9"/>
          <p:cNvSpPr/>
          <p:nvPr/>
        </p:nvSpPr>
        <p:spPr>
          <a:xfrm>
            <a:off x="8010525" y="4819648"/>
            <a:ext cx="2943225" cy="1857376"/>
          </a:xfrm>
          <a:prstGeom prst="cloudCallout">
            <a:avLst>
              <a:gd name="adj1" fmla="val -88147"/>
              <a:gd name="adj2" fmla="val -9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/>
              <a:t>כל שירי הילדים של ביאליק מרוכזים בספר </a:t>
            </a:r>
            <a:endParaRPr lang="en-US" dirty="0"/>
          </a:p>
          <a:p>
            <a:pPr algn="r"/>
            <a:r>
              <a:rPr lang="he-IL" dirty="0"/>
              <a:t>" שירים </a:t>
            </a:r>
            <a:r>
              <a:rPr lang="he-IL" dirty="0" err="1"/>
              <a:t>ופזמונות</a:t>
            </a:r>
            <a:r>
              <a:rPr lang="he-IL" dirty="0"/>
              <a:t> לילדים" .</a:t>
            </a:r>
            <a:endParaRPr lang="en-US" dirty="0"/>
          </a:p>
        </p:txBody>
      </p:sp>
      <p:sp>
        <p:nvSpPr>
          <p:cNvPr id="11" name="הסבר ענן 10"/>
          <p:cNvSpPr/>
          <p:nvPr/>
        </p:nvSpPr>
        <p:spPr>
          <a:xfrm>
            <a:off x="4438651" y="104777"/>
            <a:ext cx="3486150" cy="1447798"/>
          </a:xfrm>
          <a:prstGeom prst="cloudCallout">
            <a:avLst>
              <a:gd name="adj1" fmla="val -1899"/>
              <a:gd name="adj2" fmla="val 112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dirty="0"/>
              <a:t>ביאליק נפטר בשנת 1934.</a:t>
            </a:r>
            <a:endParaRPr lang="en-US" dirty="0"/>
          </a:p>
          <a:p>
            <a:pPr algn="r" rtl="1"/>
            <a:r>
              <a:rPr lang="he-IL" dirty="0"/>
              <a:t>לאחר מותו הפך ביתו למוזיאון.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96BB291-4ABC-48EB-A20E-B11F249FD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7285" y="0"/>
            <a:ext cx="4134715" cy="3346705"/>
          </a:xfrm>
          <a:custGeom>
            <a:avLst/>
            <a:gdLst>
              <a:gd name="connsiteX0" fmla="*/ 1549963 w 4134715"/>
              <a:gd name="connsiteY0" fmla="*/ 0 h 3346705"/>
              <a:gd name="connsiteX1" fmla="*/ 4134715 w 4134715"/>
              <a:gd name="connsiteY1" fmla="*/ 0 h 3346705"/>
              <a:gd name="connsiteX2" fmla="*/ 4134715 w 4134715"/>
              <a:gd name="connsiteY2" fmla="*/ 3346705 h 3346705"/>
              <a:gd name="connsiteX3" fmla="*/ 0 w 4134715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715" h="3346705">
                <a:moveTo>
                  <a:pt x="1549963" y="0"/>
                </a:moveTo>
                <a:lnTo>
                  <a:pt x="4134715" y="0"/>
                </a:lnTo>
                <a:lnTo>
                  <a:pt x="4134715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F68680D-88C3-4223-8FF9-B7CEA07C1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8109" y="0"/>
            <a:ext cx="4903560" cy="3346705"/>
          </a:xfrm>
          <a:custGeom>
            <a:avLst/>
            <a:gdLst>
              <a:gd name="connsiteX0" fmla="*/ 1549963 w 4903560"/>
              <a:gd name="connsiteY0" fmla="*/ 0 h 3346705"/>
              <a:gd name="connsiteX1" fmla="*/ 4903560 w 4903560"/>
              <a:gd name="connsiteY1" fmla="*/ 0 h 3346705"/>
              <a:gd name="connsiteX2" fmla="*/ 3353597 w 4903560"/>
              <a:gd name="connsiteY2" fmla="*/ 3346705 h 3346705"/>
              <a:gd name="connsiteX3" fmla="*/ 0 w 4903560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60" h="3346705">
                <a:moveTo>
                  <a:pt x="1549963" y="0"/>
                </a:moveTo>
                <a:lnTo>
                  <a:pt x="4903560" y="0"/>
                </a:lnTo>
                <a:lnTo>
                  <a:pt x="335359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E45451A-56A1-4D57-8530-06665AB96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882411" cy="3346705"/>
          </a:xfrm>
          <a:custGeom>
            <a:avLst/>
            <a:gdLst>
              <a:gd name="connsiteX0" fmla="*/ 0 w 5882411"/>
              <a:gd name="connsiteY0" fmla="*/ 0 h 3346705"/>
              <a:gd name="connsiteX1" fmla="*/ 5882411 w 5882411"/>
              <a:gd name="connsiteY1" fmla="*/ 0 h 3346705"/>
              <a:gd name="connsiteX2" fmla="*/ 4332447 w 5882411"/>
              <a:gd name="connsiteY2" fmla="*/ 3346705 h 3346705"/>
              <a:gd name="connsiteX3" fmla="*/ 0 w 5882411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2411" h="3346705">
                <a:moveTo>
                  <a:pt x="0" y="0"/>
                </a:moveTo>
                <a:lnTo>
                  <a:pt x="5882411" y="0"/>
                </a:lnTo>
                <a:lnTo>
                  <a:pt x="433244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7" y="142875"/>
            <a:ext cx="2211891" cy="286329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70" y="529544"/>
            <a:ext cx="1752210" cy="247662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83" y="657411"/>
            <a:ext cx="1715811" cy="2348755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58BA547-98A0-4003-8D14-BEC8A125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094" y="3511295"/>
            <a:ext cx="5760906" cy="3346705"/>
          </a:xfrm>
          <a:custGeom>
            <a:avLst/>
            <a:gdLst>
              <a:gd name="connsiteX0" fmla="*/ 1549964 w 5760906"/>
              <a:gd name="connsiteY0" fmla="*/ 0 h 3346705"/>
              <a:gd name="connsiteX1" fmla="*/ 5760906 w 5760906"/>
              <a:gd name="connsiteY1" fmla="*/ 0 h 3346705"/>
              <a:gd name="connsiteX2" fmla="*/ 5760906 w 5760906"/>
              <a:gd name="connsiteY2" fmla="*/ 3346705 h 3346705"/>
              <a:gd name="connsiteX3" fmla="*/ 0 w 5760906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906" h="3346705">
                <a:moveTo>
                  <a:pt x="1549964" y="0"/>
                </a:moveTo>
                <a:lnTo>
                  <a:pt x="5760906" y="0"/>
                </a:lnTo>
                <a:lnTo>
                  <a:pt x="5760906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C498D76-5C8E-4439-9D70-BA9F56197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1917" y="3511295"/>
            <a:ext cx="4903562" cy="3346705"/>
          </a:xfrm>
          <a:custGeom>
            <a:avLst/>
            <a:gdLst>
              <a:gd name="connsiteX0" fmla="*/ 1549965 w 4903562"/>
              <a:gd name="connsiteY0" fmla="*/ 0 h 3346705"/>
              <a:gd name="connsiteX1" fmla="*/ 4903562 w 4903562"/>
              <a:gd name="connsiteY1" fmla="*/ 0 h 3346705"/>
              <a:gd name="connsiteX2" fmla="*/ 3353599 w 4903562"/>
              <a:gd name="connsiteY2" fmla="*/ 3346705 h 3346705"/>
              <a:gd name="connsiteX3" fmla="*/ 0 w 4903562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62" h="3346705">
                <a:moveTo>
                  <a:pt x="1549965" y="0"/>
                </a:moveTo>
                <a:lnTo>
                  <a:pt x="4903562" y="0"/>
                </a:lnTo>
                <a:lnTo>
                  <a:pt x="3353599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55">
            <a:extLst>
              <a:ext uri="{FF2B5EF4-FFF2-40B4-BE49-F238E27FC236}">
                <a16:creationId xmlns:a16="http://schemas.microsoft.com/office/drawing/2014/main" id="{F95AC789-3AB1-41E7-BF4E-6861EF948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1295"/>
            <a:ext cx="4256221" cy="3346705"/>
          </a:xfrm>
          <a:custGeom>
            <a:avLst/>
            <a:gdLst>
              <a:gd name="connsiteX0" fmla="*/ 0 w 4256221"/>
              <a:gd name="connsiteY0" fmla="*/ 0 h 3346705"/>
              <a:gd name="connsiteX1" fmla="*/ 4256221 w 4256221"/>
              <a:gd name="connsiteY1" fmla="*/ 0 h 3346705"/>
              <a:gd name="connsiteX2" fmla="*/ 2706257 w 4256221"/>
              <a:gd name="connsiteY2" fmla="*/ 3346705 h 3346705"/>
              <a:gd name="connsiteX3" fmla="*/ 0 w 4256221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221" h="3346705">
                <a:moveTo>
                  <a:pt x="0" y="0"/>
                </a:moveTo>
                <a:lnTo>
                  <a:pt x="4256221" y="0"/>
                </a:lnTo>
                <a:lnTo>
                  <a:pt x="270625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4" y="3865671"/>
            <a:ext cx="1777704" cy="251265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3971863"/>
            <a:ext cx="1828773" cy="258483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69" y="3752850"/>
            <a:ext cx="2165975" cy="28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לבן מעוגל 1"/>
          <p:cNvSpPr/>
          <p:nvPr/>
        </p:nvSpPr>
        <p:spPr>
          <a:xfrm>
            <a:off x="5232401" y="798939"/>
            <a:ext cx="6140449" cy="916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על</a:t>
            </a:r>
            <a:r>
              <a:rPr lang="en-US" sz="4000" b="1" kern="1200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תרומתו</a:t>
            </a:r>
            <a:r>
              <a:rPr lang="en-US" sz="4000" b="1" kern="1200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של</a:t>
            </a:r>
            <a:r>
              <a:rPr lang="en-US" sz="4000" b="1" kern="1200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ביאליק</a:t>
            </a:r>
            <a:endParaRPr lang="en-US" sz="4000" b="1" kern="1200" dirty="0">
              <a:solidFill>
                <a:schemeClr val="bg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79" y="1639609"/>
            <a:ext cx="2724694" cy="6322135"/>
          </a:xfrm>
          <a:prstGeom prst="rect">
            <a:avLst/>
          </a:prstGeom>
        </p:spPr>
      </p:pic>
      <p:sp>
        <p:nvSpPr>
          <p:cNvPr id="3" name="מלבן מעוגל 2"/>
          <p:cNvSpPr/>
          <p:nvPr/>
        </p:nvSpPr>
        <p:spPr>
          <a:xfrm>
            <a:off x="5232401" y="2327564"/>
            <a:ext cx="6140449" cy="3273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8575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ביאליק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נחשב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בזמנו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לחדשן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בשירה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העברית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והשפיע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משוררים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שבאו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שכונו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דור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ביאליק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28575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הוא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חידש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מילים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כמו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מטוס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תגובה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גחלילית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שלדג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פַק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ָּח,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קדחתני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מצלמה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ועוד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28575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ביאליק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הפך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למשורר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עולמי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שיריו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תורגמו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לשפות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רבות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28575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היה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מהראשונים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שכתבו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שירי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ילדים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בעברית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b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הוא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חידש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הרבה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מילים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עבריות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ספרים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וכתב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ואגדות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28575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ביאליק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כתב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לילדים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ומבוגרים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כאחד</a:t>
            </a:r>
            <a:r>
              <a:rPr lang="en-US" sz="1500" b="1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77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0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rc_mi" descr="http://www.visualarts.co.il/images/106p434.jpg">
            <a:hlinkClick r:id="rId2"/>
            <a:extLst>
              <a:ext uri="{FF2B5EF4-FFF2-40B4-BE49-F238E27FC236}">
                <a16:creationId xmlns:a16="http://schemas.microsoft.com/office/drawing/2014/main" id="{73ECE7A6-7521-450B-A40E-7B39A4B0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608" y="0"/>
            <a:ext cx="5346122" cy="67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irc_mi" descr="http://www.yadla5.org.il/images-files/comp-11.gif">
            <a:hlinkClick r:id="rId4"/>
            <a:extLst>
              <a:ext uri="{FF2B5EF4-FFF2-40B4-BE49-F238E27FC236}">
                <a16:creationId xmlns:a16="http://schemas.microsoft.com/office/drawing/2014/main" id="{D3A0B85A-5938-4F27-A4D2-7FCDEC7B182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7612" y="751995"/>
            <a:ext cx="3225800" cy="4967288"/>
          </a:xfrm>
        </p:spPr>
      </p:pic>
    </p:spTree>
    <p:extLst>
      <p:ext uri="{BB962C8B-B14F-4D97-AF65-F5344CB8AC3E}">
        <p14:creationId xmlns:p14="http://schemas.microsoft.com/office/powerpoint/2010/main" val="303869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irc_mi" descr="http://img2.timg.co.il/forums/1_158256940.jpg">
            <a:hlinkClick r:id="rId2"/>
            <a:extLst>
              <a:ext uri="{FF2B5EF4-FFF2-40B4-BE49-F238E27FC236}">
                <a16:creationId xmlns:a16="http://schemas.microsoft.com/office/drawing/2014/main" id="{E4E12488-CA75-4BF8-B8BF-0A8DB200F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r="-1" b="2777"/>
          <a:stretch/>
        </p:blipFill>
        <p:spPr bwMode="auto">
          <a:xfrm>
            <a:off x="838200" y="233807"/>
            <a:ext cx="10468866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0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תמונה 4" descr="http://img2.timg.co.il/forums/1_158234756.jpg">
            <a:extLst>
              <a:ext uri="{FF2B5EF4-FFF2-40B4-BE49-F238E27FC236}">
                <a16:creationId xmlns:a16="http://schemas.microsoft.com/office/drawing/2014/main" id="{A0A2C52C-7413-4F46-9B06-3AA576A82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r="-1" b="10414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תמונה 4" descr="http://img2.timg.co.il/forums/1_158237000.jpg">
            <a:extLst>
              <a:ext uri="{FF2B5EF4-FFF2-40B4-BE49-F238E27FC236}">
                <a16:creationId xmlns:a16="http://schemas.microsoft.com/office/drawing/2014/main" id="{244375FA-B4E0-4FD8-BA40-F3443224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176</Words>
  <Application>Microsoft Office PowerPoint</Application>
  <PresentationFormat>מסך רחב</PresentationFormat>
  <Paragraphs>19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David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Tom segev</dc:creator>
  <cp:lastModifiedBy>maya avadia</cp:lastModifiedBy>
  <cp:revision>14</cp:revision>
  <dcterms:created xsi:type="dcterms:W3CDTF">2017-01-03T17:10:02Z</dcterms:created>
  <dcterms:modified xsi:type="dcterms:W3CDTF">2021-12-06T14:40:35Z</dcterms:modified>
</cp:coreProperties>
</file>